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9144000"/>
  <p:notesSz cx="6858000" cy="9144000"/>
  <p:embeddedFontLst>
    <p:embeddedFont>
      <p:font typeface="Helvetica Neue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2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25fc750d54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25fc750d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Mistakes: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</a:t>
            </a:r>
            <a:br>
              <a:rPr lang="en"/>
            </a:br>
            <a:r>
              <a:rPr lang="en"/>
              <a:t>	Simulation sample in reco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5fc750d54_0_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5fc750d5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5fc750d54_0_9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5fc750d5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5fc750d54_0_9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25fc750d5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5fc750d54_0_1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25fc750d5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5fc750d54_0_1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25fc750d5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5fc750d54_0_1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25fc750d5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5fc750d54_0_1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5fc750d5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6a1ab8a59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6a1ab8a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5fc750d54_0_1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25fc750d5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5fc750d54_0_1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25fc750d5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5fc750d54_0_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5fc750d5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5fc750d54_0_1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25fc750d5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5fc750d54_0_1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25fc750d5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5fc750d54_0_16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25fc750d5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25fc750d54_0_1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25fc750d5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25fc750d54_0_18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25fc750d5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5fc750d54_0_1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25fc750d54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25fc750d54_0_1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25fc750d5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25fc750d54_0_2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25fc750d5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25fc750d54_0_2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25fc750d54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25fc750d54_0_2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25fc750d54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5fc750d54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5fc750d5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25fc750d54_0_2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25fc750d5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25fc750d54_0_2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25fc750d5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25fc750d54_0_2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25fc750d54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5fc750d54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5fc750d5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5fc750d54_0_3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5fc750d5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5fc750d54_0_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5fc750d5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25fc750d54_0_5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25fc750d5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5fc750d54_0_6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25fc750d5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5fc750d54_0_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25fc750d5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4350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校徽_標準字08"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50" y="6383625"/>
            <a:ext cx="1550200" cy="2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350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-100" y="-18600"/>
            <a:ext cx="9144000" cy="130500"/>
          </a:xfrm>
          <a:prstGeom prst="rect">
            <a:avLst/>
          </a:prstGeom>
          <a:solidFill>
            <a:srgbClr val="741C78"/>
          </a:solidFill>
          <a:ln cap="flat" cmpd="sng" w="9525">
            <a:solidFill>
              <a:srgbClr val="741C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6742433"/>
            <a:ext cx="9144000" cy="130500"/>
          </a:xfrm>
          <a:prstGeom prst="rect">
            <a:avLst/>
          </a:prstGeom>
          <a:solidFill>
            <a:srgbClr val="741C78"/>
          </a:solidFill>
          <a:ln cap="flat" cmpd="sng" w="9525">
            <a:solidFill>
              <a:srgbClr val="741C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64D79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hyperlink" Target="https://lbnf-dune.fnal.gov/" TargetMode="External"/><Relationship Id="rId5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sciencedirect.com/science/article/pii/S0550321316302929" TargetMode="External"/><Relationship Id="rId4" Type="http://schemas.openxmlformats.org/officeDocument/2006/relationships/hyperlink" Target="https://www.sciencedirect.com/science/article/pii/S0550321316302929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Relationship Id="rId6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47.png"/><Relationship Id="rId5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Relationship Id="rId4" Type="http://schemas.openxmlformats.org/officeDocument/2006/relationships/hyperlink" Target="https://en.wikipedia.org/wiki/Standard_Mode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Relationship Id="rId4" Type="http://schemas.openxmlformats.org/officeDocument/2006/relationships/image" Target="../media/image45.png"/><Relationship Id="rId5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inspirehep.net/literature/506581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11.png"/><Relationship Id="rId5" Type="http://schemas.openxmlformats.org/officeDocument/2006/relationships/hyperlink" Target="https://en.wikipedia.org/wiki/Neutrino_mass_hierarchy" TargetMode="External"/><Relationship Id="rId6" Type="http://schemas.openxmlformats.org/officeDocument/2006/relationships/hyperlink" Target="https://inspirehep.net/literature/1779524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15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hyperlink" Target="http://nnpss-tsi.triumf.ca/lectures/Vogel_4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125" y="-101600"/>
            <a:ext cx="9144000" cy="47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100" y="41513"/>
            <a:ext cx="1543201" cy="152718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/>
          <p:nvPr/>
        </p:nvSpPr>
        <p:spPr>
          <a:xfrm flipH="1">
            <a:off x="0" y="4002967"/>
            <a:ext cx="9144000" cy="2855100"/>
          </a:xfrm>
          <a:prstGeom prst="rect">
            <a:avLst/>
          </a:prstGeom>
          <a:solidFill>
            <a:srgbClr val="741C7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type="ctrTitle"/>
          </p:nvPr>
        </p:nvSpPr>
        <p:spPr>
          <a:xfrm>
            <a:off x="311700" y="946817"/>
            <a:ext cx="8520600" cy="20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/>
              <a:t>Neutrino Oscillation</a:t>
            </a:r>
            <a:endParaRPr b="1" sz="5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311700" y="4444574"/>
            <a:ext cx="8520600" cy="19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Yuan-Yen Peng, Siang-Yuan Lin</a:t>
            </a:r>
            <a:endParaRPr sz="2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PHYS591000 Hands-on Artificial Intelligence for Physics </a:t>
            </a:r>
            <a:endParaRPr sz="2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National Tsing Hua University (NTHU)</a:t>
            </a:r>
            <a:endParaRPr sz="2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Hsinchu, Taiwan</a:t>
            </a:r>
            <a:endParaRPr sz="2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" name="Google Shape;62;p13"/>
          <p:cNvSpPr txBox="1"/>
          <p:nvPr>
            <p:ph type="ctrTitle"/>
          </p:nvPr>
        </p:nvSpPr>
        <p:spPr>
          <a:xfrm>
            <a:off x="311700" y="2855523"/>
            <a:ext cx="7759200" cy="7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Mar 10, 2023    NeutrinoNet, NTHU Physics AI</a:t>
            </a:r>
            <a:endParaRPr sz="2400"/>
          </a:p>
        </p:txBody>
      </p:sp>
      <p:pic>
        <p:nvPicPr>
          <p:cNvPr id="63" name="Google Shape;63;p1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800" y="290700"/>
            <a:ext cx="1543200" cy="10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83100" y="1435025"/>
            <a:ext cx="2637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Training:</a:t>
            </a:r>
            <a:r>
              <a:rPr lang="en" sz="1600">
                <a:solidFill>
                  <a:schemeClr val="dk1"/>
                </a:solidFill>
              </a:rPr>
              <a:t>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ν</a:t>
            </a:r>
            <a:r>
              <a:rPr baseline="-25000"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lang="en" sz="1600">
                <a:solidFill>
                  <a:schemeClr val="dk1"/>
                </a:solidFill>
              </a:rPr>
              <a:t>energy spectrum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ν</a:t>
            </a:r>
            <a:r>
              <a:rPr baseline="-25000"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lang="en" sz="1600">
                <a:solidFill>
                  <a:schemeClr val="dk1"/>
                </a:solidFill>
              </a:rPr>
              <a:t> energy spectrum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ν</a:t>
            </a:r>
            <a:r>
              <a:rPr baseline="-25000"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μ</a:t>
            </a:r>
            <a:r>
              <a:rPr lang="en" sz="1600">
                <a:solidFill>
                  <a:schemeClr val="dk1"/>
                </a:solidFill>
              </a:rPr>
              <a:t> energy spectrum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ν</a:t>
            </a:r>
            <a:r>
              <a:rPr baseline="-25000"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μ</a:t>
            </a:r>
            <a:r>
              <a:rPr lang="en" sz="1600">
                <a:solidFill>
                  <a:schemeClr val="dk1"/>
                </a:solidFill>
              </a:rPr>
              <a:t> energy spectrum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θ</a:t>
            </a:r>
            <a:r>
              <a:rPr baseline="-25000"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23</a:t>
            </a:r>
            <a:br>
              <a:rPr baseline="-25000"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δ</a:t>
            </a:r>
            <a:r>
              <a:rPr baseline="-25000"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CP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Testing:</a:t>
            </a:r>
            <a:br>
              <a:rPr lang="en" sz="20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ν</a:t>
            </a:r>
            <a:r>
              <a:rPr baseline="-25000"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lang="en" sz="1600">
                <a:solidFill>
                  <a:schemeClr val="dk1"/>
                </a:solidFill>
              </a:rPr>
              <a:t>energy spectrum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ν</a:t>
            </a:r>
            <a:r>
              <a:rPr baseline="-25000"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lang="en" sz="1600">
                <a:solidFill>
                  <a:schemeClr val="dk1"/>
                </a:solidFill>
              </a:rPr>
              <a:t> energy spectrum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ν</a:t>
            </a:r>
            <a:r>
              <a:rPr baseline="-25000"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μ</a:t>
            </a:r>
            <a:r>
              <a:rPr lang="en" sz="1600">
                <a:solidFill>
                  <a:schemeClr val="dk1"/>
                </a:solidFill>
              </a:rPr>
              <a:t> energy spectrum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ν</a:t>
            </a:r>
            <a:r>
              <a:rPr baseline="-25000"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μ</a:t>
            </a:r>
            <a:r>
              <a:rPr lang="en" sz="1600">
                <a:solidFill>
                  <a:schemeClr val="dk1"/>
                </a:solidFill>
              </a:rPr>
              <a:t> energy spectrum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58" name="Google Shape;158;p22"/>
          <p:cNvSpPr txBox="1"/>
          <p:nvPr>
            <p:ph type="title"/>
          </p:nvPr>
        </p:nvSpPr>
        <p:spPr>
          <a:xfrm>
            <a:off x="311700" y="491775"/>
            <a:ext cx="318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Given Data</a:t>
            </a:r>
            <a:endParaRPr b="1"/>
          </a:p>
        </p:txBody>
      </p:sp>
      <p:sp>
        <p:nvSpPr>
          <p:cNvPr id="159" name="Google Shape;159;p22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975" y="147775"/>
            <a:ext cx="6577551" cy="657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311700" y="491775"/>
            <a:ext cx="318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Given Data</a:t>
            </a:r>
            <a:endParaRPr b="1"/>
          </a:p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2900"/>
            <a:ext cx="8839202" cy="2232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311700" y="3153750"/>
            <a:ext cx="84102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Tasked to find the correlation between angles and spectrum plots.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●"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θ</a:t>
            </a:r>
            <a:r>
              <a:rPr baseline="-25000" lang="en" sz="2000">
                <a:latin typeface="Trebuchet MS"/>
                <a:ea typeface="Trebuchet MS"/>
                <a:cs typeface="Trebuchet MS"/>
                <a:sym typeface="Trebuchet MS"/>
              </a:rPr>
              <a:t>23</a:t>
            </a: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 ranges from approximately 39 to 51 degrees,</a:t>
            </a:r>
            <a:br>
              <a:rPr lang="en" sz="20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δ</a:t>
            </a:r>
            <a:r>
              <a:rPr baseline="-25000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CP 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ranges from 0 to 360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●"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Immediately noticeable, is the very distinct separation in </a:t>
            </a:r>
            <a:r>
              <a:rPr b="1" i="1" lang="en" sz="2000">
                <a:latin typeface="Trebuchet MS"/>
                <a:ea typeface="Trebuchet MS"/>
                <a:cs typeface="Trebuchet MS"/>
                <a:sym typeface="Trebuchet MS"/>
              </a:rPr>
              <a:t>LDM</a:t>
            </a: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. One on the positive side, and the other on the negative end. This corresponds to the mass hierarchy mentioned in the referenced literature.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●"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We will make this distinction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for all following analysis.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311700" y="491775"/>
            <a:ext cx="318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Given Data</a:t>
            </a:r>
            <a:endParaRPr b="1"/>
          </a:p>
        </p:txBody>
      </p:sp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4"/>
          <p:cNvSpPr txBox="1"/>
          <p:nvPr/>
        </p:nvSpPr>
        <p:spPr>
          <a:xfrm>
            <a:off x="311700" y="1255275"/>
            <a:ext cx="39771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Here we plot the averaged spectrum of the normal and inverted ordering data. In the electron neutrino spectrum, we can see a distinct difference in the distribution.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first model implemented is a support vector machine to make this binary classification</a:t>
            </a: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725" y="1134375"/>
            <a:ext cx="4855076" cy="485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900" y="3533175"/>
            <a:ext cx="2754275" cy="27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θ</a:t>
            </a:r>
            <a:r>
              <a:rPr b="1" baseline="-25000" lang="en"/>
              <a:t>23</a:t>
            </a:r>
            <a:r>
              <a:rPr b="1" lang="en"/>
              <a:t> mixing angle</a:t>
            </a:r>
            <a:endParaRPr b="1"/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311700" y="1282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Theoretically, </a:t>
            </a:r>
            <a:r>
              <a:rPr i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r>
              <a:rPr baseline="-25000" i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(with non-trivial leading order):</a:t>
            </a:r>
            <a:b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appearance channel: </a:t>
            </a:r>
            <a:r>
              <a:rPr i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</a:t>
            </a:r>
            <a:r>
              <a:rPr baseline="30000" i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θ</a:t>
            </a:r>
            <a:r>
              <a:rPr baseline="-25000" i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r>
            <a:b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disappearance channel: </a:t>
            </a:r>
            <a:r>
              <a:rPr i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</a:t>
            </a:r>
            <a:r>
              <a:rPr baseline="30000" i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2θ</a:t>
            </a:r>
            <a:r>
              <a:rPr baseline="-25000" i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311700" y="5139300"/>
            <a:ext cx="852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 this interval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(30 ~ 50 degrees), the probability can be determined, due to the monotonicity of the function (for appearance channels).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2070000" y="6235500"/>
            <a:ext cx="676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Ref: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N. Nath, M. Ghosh, and S. Goswami, </a:t>
            </a:r>
            <a:r>
              <a:rPr i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Physics of Antineutrinos in DUNE and Determination of Octant and  δ</a:t>
            </a:r>
            <a:r>
              <a:rPr baseline="-25000" i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Nuclear Physics B </a:t>
            </a: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913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381 (2016).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87" name="Google Shape;187;p25"/>
          <p:cNvGrpSpPr/>
          <p:nvPr/>
        </p:nvGrpSpPr>
        <p:grpSpPr>
          <a:xfrm>
            <a:off x="178576" y="2669336"/>
            <a:ext cx="5169324" cy="2154500"/>
            <a:chOff x="178576" y="2745536"/>
            <a:chExt cx="5169324" cy="2154500"/>
          </a:xfrm>
        </p:grpSpPr>
        <p:pic>
          <p:nvPicPr>
            <p:cNvPr id="188" name="Google Shape;188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8576" y="2745536"/>
              <a:ext cx="5169324" cy="215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5"/>
            <p:cNvSpPr/>
            <p:nvPr/>
          </p:nvSpPr>
          <p:spPr>
            <a:xfrm>
              <a:off x="1145625" y="2889075"/>
              <a:ext cx="294300" cy="402300"/>
            </a:xfrm>
            <a:prstGeom prst="ellipse">
              <a:avLst/>
            </a:prstGeom>
            <a:noFill/>
            <a:ln cap="flat" cmpd="sng" w="9525">
              <a:solidFill>
                <a:srgbClr val="741C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1145625" y="4424850"/>
              <a:ext cx="716100" cy="402300"/>
            </a:xfrm>
            <a:prstGeom prst="ellipse">
              <a:avLst/>
            </a:prstGeom>
            <a:noFill/>
            <a:ln cap="flat" cmpd="sng" w="9525">
              <a:solidFill>
                <a:srgbClr val="741C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1" name="Google Shape;1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250" y="1758985"/>
            <a:ext cx="3648049" cy="3365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</a:t>
            </a:r>
            <a:r>
              <a:rPr b="1" lang="en"/>
              <a:t>θ</a:t>
            </a:r>
            <a:r>
              <a:rPr b="1" baseline="-25000" lang="en"/>
              <a:t>23</a:t>
            </a:r>
            <a:r>
              <a:rPr b="1" lang="en"/>
              <a:t> Regression</a:t>
            </a:r>
            <a:endParaRPr b="1"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422550" y="1384200"/>
            <a:ext cx="3784500" cy="49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 demonstrated in the formula and this plot, a one-to-many relationship between the total events and θ</a:t>
            </a:r>
            <a:r>
              <a:rPr baseline="-25000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23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poses 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 a challenge in the regression task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But not in the 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appearance 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channel.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Combining these features, and with aid of machine learning methods, we can expect good predictability in 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θ</a:t>
            </a:r>
            <a:r>
              <a:rPr baseline="-25000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23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" name="Google Shape;198;p26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400" y="1255284"/>
            <a:ext cx="4981500" cy="3844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20"/>
              <a:t>The CP phase and asymmetry observable</a:t>
            </a:r>
            <a:endParaRPr b="1" sz="3220"/>
          </a:p>
        </p:txBody>
      </p:sp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311700" y="4497998"/>
            <a:ext cx="8520600" cy="17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42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6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 mentioned earlier, the CP phase can be quantified by the level of asymmetry.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42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6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Here we present the distribution of CP phase and this observable in both the appearance channel and disappearance channel.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" name="Google Shape;206;p27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7" name="Google Shape;207;p27"/>
          <p:cNvCxnSpPr/>
          <p:nvPr/>
        </p:nvCxnSpPr>
        <p:spPr>
          <a:xfrm>
            <a:off x="381000" y="1270000"/>
            <a:ext cx="8458200" cy="0"/>
          </a:xfrm>
          <a:prstGeom prst="straightConnector1">
            <a:avLst/>
          </a:prstGeom>
          <a:noFill/>
          <a:ln cap="flat" cmpd="sng" w="76200">
            <a:solidFill>
              <a:srgbClr val="7CAFD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250" y="1511229"/>
            <a:ext cx="5582558" cy="3139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438" y="231400"/>
            <a:ext cx="6232725" cy="31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1597" y="3357650"/>
            <a:ext cx="6232725" cy="311508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/>
        </p:nvSpPr>
        <p:spPr>
          <a:xfrm>
            <a:off x="144750" y="294750"/>
            <a:ext cx="2913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The upper and lower plots present the distribution of CP phase and its relationship with total event counts and the CP asymmetry observable respectively.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144750" y="3357650"/>
            <a:ext cx="2758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Plots of the ν</a:t>
            </a:r>
            <a:r>
              <a:rPr baseline="-25000" lang="en" sz="2000"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 and ν</a:t>
            </a:r>
            <a:r>
              <a:rPr baseline="-25000" lang="en" sz="2000">
                <a:latin typeface="Trebuchet MS"/>
                <a:ea typeface="Trebuchet MS"/>
                <a:cs typeface="Trebuchet MS"/>
                <a:sym typeface="Trebuchet MS"/>
              </a:rPr>
              <a:t>μ </a:t>
            </a: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spectrums are on the left and right side respectively.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Our observations show that the event counts in 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ν</a:t>
            </a:r>
            <a:r>
              <a:rPr baseline="-25000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μ 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spectrums are not correlated with the CP phase.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311700" y="14350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700" y="-620371"/>
            <a:ext cx="9143998" cy="3437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03376"/>
            <a:ext cx="9144002" cy="37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5618"/>
            <a:ext cx="9144000" cy="383996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CP phase Regression</a:t>
            </a:r>
            <a:endParaRPr b="1"/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311700" y="4574198"/>
            <a:ext cx="8520600" cy="17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42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6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By taking the sine value of the CP phase, we see a clear one-to-one relationship between the 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asymmetry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observable and the sine value.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42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6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However, transforming back using the arcsine function will only return values in the interval [-90,90].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31"/>
          <p:cNvPicPr preferRelativeResize="0"/>
          <p:nvPr/>
        </p:nvPicPr>
        <p:blipFill rotWithShape="1">
          <a:blip r:embed="rId3">
            <a:alphaModFix/>
          </a:blip>
          <a:srcRect b="8264" l="10801" r="0" t="6185"/>
          <a:stretch/>
        </p:blipFill>
        <p:spPr>
          <a:xfrm>
            <a:off x="304800" y="1268650"/>
            <a:ext cx="4708526" cy="451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 rotWithShape="1">
          <a:blip r:embed="rId4">
            <a:alphaModFix/>
          </a:blip>
          <a:srcRect b="0" l="0" r="49867" t="0"/>
          <a:stretch/>
        </p:blipFill>
        <p:spPr>
          <a:xfrm>
            <a:off x="5310029" y="140950"/>
            <a:ext cx="3300515" cy="326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 rotWithShape="1">
          <a:blip r:embed="rId4">
            <a:alphaModFix/>
          </a:blip>
          <a:srcRect b="0" l="49867" r="0" t="0"/>
          <a:stretch/>
        </p:blipFill>
        <p:spPr>
          <a:xfrm>
            <a:off x="5322899" y="3477387"/>
            <a:ext cx="3300515" cy="326023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Idealized feature space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20"/>
              <a:t>Outline</a:t>
            </a:r>
            <a:endParaRPr b="1" sz="3520"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350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en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○"/>
            </a:pPr>
            <a:r>
              <a:rPr lang="en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Theoretical Background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○"/>
            </a:pPr>
            <a:r>
              <a:rPr lang="en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Experiments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en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Methodology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○"/>
            </a:pPr>
            <a:r>
              <a:rPr lang="en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exploration and inspired models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en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Discussion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○"/>
            </a:pPr>
            <a:r>
              <a:rPr lang="en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preliminary evaluation on our models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en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Summary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○"/>
            </a:pPr>
            <a:r>
              <a:rPr lang="en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Outlook of our own model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50" y="1237675"/>
            <a:ext cx="8839200" cy="490173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CP phase Regression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20"/>
              <a:t>Strategy in CP phase regression</a:t>
            </a:r>
            <a:endParaRPr b="1" sz="3220"/>
          </a:p>
        </p:txBody>
      </p:sp>
      <p:sp>
        <p:nvSpPr>
          <p:cNvPr id="256" name="Google Shape;256;p33"/>
          <p:cNvSpPr txBox="1"/>
          <p:nvPr>
            <p:ph idx="1" type="body"/>
          </p:nvPr>
        </p:nvSpPr>
        <p:spPr>
          <a:xfrm>
            <a:off x="311700" y="1435024"/>
            <a:ext cx="8520600" cy="48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There is more in these spectrum than meets the eye</a:t>
            </a:r>
            <a:endParaRPr b="1" i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Our proposed method is to separate this task into three parts: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b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Part 1: Regression</a:t>
            </a:r>
            <a:endParaRPr b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○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aim is to utilize the one-to-one relationship. From the plots, we are confident that the regression to the CP phase sine 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value should be quite accurate.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b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Part 2: Classification</a:t>
            </a:r>
            <a:endParaRPr b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○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domain of the sine value is between 1 and -1. Which separates the high and low end of the level of 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asymmetry.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○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What remains is to perform classification based on the hidden features that allows to separate [0,90] from [90,180], and [180,270] from [270,360]. The classification will help with restoring the actual degree from the arcsine function.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7" name="Google Shape;257;p33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8" name="Google Shape;258;p33"/>
          <p:cNvCxnSpPr/>
          <p:nvPr/>
        </p:nvCxnSpPr>
        <p:spPr>
          <a:xfrm>
            <a:off x="381000" y="1270000"/>
            <a:ext cx="8458200" cy="0"/>
          </a:xfrm>
          <a:prstGeom prst="straightConnector1">
            <a:avLst/>
          </a:prstGeom>
          <a:noFill/>
          <a:ln cap="flat" cmpd="sng" w="76200">
            <a:solidFill>
              <a:srgbClr val="7CAFD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20"/>
              <a:t>Model architecture</a:t>
            </a:r>
            <a:endParaRPr b="1" sz="3220"/>
          </a:p>
        </p:txBody>
      </p:sp>
      <p:sp>
        <p:nvSpPr>
          <p:cNvPr id="264" name="Google Shape;264;p34"/>
          <p:cNvSpPr txBox="1"/>
          <p:nvPr>
            <p:ph idx="1" type="body"/>
          </p:nvPr>
        </p:nvSpPr>
        <p:spPr>
          <a:xfrm>
            <a:off x="311700" y="1435024"/>
            <a:ext cx="8520600" cy="48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b="1"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Mass </a:t>
            </a:r>
            <a:r>
              <a:rPr b="1"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hierarchy</a:t>
            </a:r>
            <a:r>
              <a:rPr b="1"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identification: </a:t>
            </a: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(takes one dimensional data)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○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SVM Binary classifier (using stochastic gradient descent)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b="1"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θ</a:t>
            </a:r>
            <a:r>
              <a:rPr b="1" baseline="-25000"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23 </a:t>
            </a:r>
            <a:r>
              <a:rPr b="1"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Regression:</a:t>
            </a: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(takes multi-dimensional data)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○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deep convolutional network followed by a multi-layer perceptron.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b="1"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δ</a:t>
            </a:r>
            <a:r>
              <a:rPr b="1" baseline="-25000"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CP  </a:t>
            </a:r>
            <a:r>
              <a:rPr b="1"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Regressor → Classifier</a:t>
            </a:r>
            <a:endParaRPr b="1"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○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Regression: (Regression takes </a:t>
            </a: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multi-dimensional</a:t>
            </a: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data)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■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Deep c</a:t>
            </a: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onvolutional network + multi-layer perceptron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○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Classification: (takes multi-dimensional data)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■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Deep convolutional network + multi-layer perceptron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rebuchet MS"/>
              <a:buChar char="●"/>
            </a:pPr>
            <a:r>
              <a:rPr b="1" lang="en" sz="19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δ</a:t>
            </a:r>
            <a:r>
              <a:rPr b="1" baseline="-25000" lang="en" sz="19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CP  </a:t>
            </a:r>
            <a:r>
              <a:rPr b="1" lang="en" sz="19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Classifier → Regressor (in development)</a:t>
            </a:r>
            <a:endParaRPr b="1" sz="19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○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Classification: (takes one dimensional data)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■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Boosted decision tree (using XGBoost)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○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Regression: (takes one dimensional data)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■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Single-layer perceptron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5" name="Google Shape;265;p34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" name="Google Shape;266;p34"/>
          <p:cNvCxnSpPr/>
          <p:nvPr/>
        </p:nvCxnSpPr>
        <p:spPr>
          <a:xfrm>
            <a:off x="381000" y="1270000"/>
            <a:ext cx="8458200" cy="0"/>
          </a:xfrm>
          <a:prstGeom prst="straightConnector1">
            <a:avLst/>
          </a:prstGeom>
          <a:noFill/>
          <a:ln cap="flat" cmpd="sng" w="76200">
            <a:solidFill>
              <a:srgbClr val="7CAFD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311700" y="1435024"/>
            <a:ext cx="8520600" cy="48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current model performs regression before classification. The alternate method reverses the two stages. 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Regressor →  Classifier model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○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Relies on the arcsin function, which requires the regression estimate to be very precise and within the [-1,1] interval.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○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Only two binary classifier models required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Classifier → Regressor model </a:t>
            </a:r>
            <a:r>
              <a:rPr lang="en" sz="19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(in development)</a:t>
            </a:r>
            <a:endParaRPr sz="19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○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Performs a 4 quadrant classification, which is not </a:t>
            </a: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easy</a:t>
            </a: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to achieve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○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 each class (90 degree quadrants), the corresponding domain no longer overlaps, regression can be directly done on the CP phase in its original degree value (with suitable normalization)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○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Requires one regressor for each quadrant, though lightweight in comparison, requires individual tuning, which risks overfitting.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2" name="Google Shape;272;p35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20"/>
              <a:t>Model architecture</a:t>
            </a:r>
            <a:endParaRPr b="1" sz="3220"/>
          </a:p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35"/>
          <p:cNvCxnSpPr/>
          <p:nvPr/>
        </p:nvCxnSpPr>
        <p:spPr>
          <a:xfrm>
            <a:off x="381000" y="1270000"/>
            <a:ext cx="8458200" cy="0"/>
          </a:xfrm>
          <a:prstGeom prst="straightConnector1">
            <a:avLst/>
          </a:prstGeom>
          <a:noFill/>
          <a:ln cap="flat" cmpd="sng" w="76200">
            <a:solidFill>
              <a:srgbClr val="7CAFD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/>
          <p:nvPr/>
        </p:nvSpPr>
        <p:spPr>
          <a:xfrm>
            <a:off x="125" y="754000"/>
            <a:ext cx="9144000" cy="5349900"/>
          </a:xfrm>
          <a:prstGeom prst="rect">
            <a:avLst/>
          </a:prstGeom>
          <a:solidFill>
            <a:srgbClr val="741C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6"/>
          <p:cNvSpPr/>
          <p:nvPr/>
        </p:nvSpPr>
        <p:spPr>
          <a:xfrm>
            <a:off x="-227225" y="-101600"/>
            <a:ext cx="9839400" cy="47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6"/>
          <p:cNvSpPr/>
          <p:nvPr/>
        </p:nvSpPr>
        <p:spPr>
          <a:xfrm>
            <a:off x="-364925" y="6269325"/>
            <a:ext cx="10252800" cy="69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6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222975" y="4617031"/>
            <a:ext cx="3808200" cy="12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6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BACK UP</a:t>
            </a:r>
            <a:endParaRPr b="1" sz="6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idx="1" type="body"/>
          </p:nvPr>
        </p:nvSpPr>
        <p:spPr>
          <a:xfrm>
            <a:off x="311700" y="14350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backup repo in GitHub: git@github.com:gary20000915/Neutrino-Oscillation-DUNE.git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Submission backup in Kaggle: https://www.kaggle.com/competitions/phys591000-2023-final-project-i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7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290" name="Google Shape;290;p37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The physics of antineutrinos in DUNE and determination of octant and δ</a:t>
            </a:r>
            <a:r>
              <a:rPr baseline="-25000"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CP</a:t>
            </a:r>
            <a:r>
              <a:rPr lang="en"/>
              <a:t> </a:t>
            </a:r>
            <a:endParaRPr/>
          </a:p>
        </p:txBody>
      </p:sp>
      <p:sp>
        <p:nvSpPr>
          <p:cNvPr id="296" name="Google Shape;296;p38"/>
          <p:cNvSpPr txBox="1"/>
          <p:nvPr>
            <p:ph idx="1" type="body"/>
          </p:nvPr>
        </p:nvSpPr>
        <p:spPr>
          <a:xfrm>
            <a:off x="311700" y="14350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cos(π/2 + δ) = -sin(δ), so this formula is also proportional to sin(δ) if in the vacuum ideal situations. (ref page 386, 387)</a:t>
            </a:r>
            <a:endParaRPr/>
          </a:p>
        </p:txBody>
      </p:sp>
      <p:sp>
        <p:nvSpPr>
          <p:cNvPr id="297" name="Google Shape;297;p38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8" name="Google Shape;298;p38"/>
          <p:cNvPicPr preferRelativeResize="0"/>
          <p:nvPr/>
        </p:nvPicPr>
        <p:blipFill rotWithShape="1">
          <a:blip r:embed="rId5">
            <a:alphaModFix/>
          </a:blip>
          <a:srcRect b="4652" l="0" r="0" t="0"/>
          <a:stretch/>
        </p:blipFill>
        <p:spPr>
          <a:xfrm>
            <a:off x="0" y="3706075"/>
            <a:ext cx="9143999" cy="25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38"/>
          <p:cNvGrpSpPr/>
          <p:nvPr/>
        </p:nvGrpSpPr>
        <p:grpSpPr>
          <a:xfrm>
            <a:off x="305133" y="2314544"/>
            <a:ext cx="8533734" cy="1228455"/>
            <a:chOff x="514575" y="2314625"/>
            <a:chExt cx="6095525" cy="897796"/>
          </a:xfrm>
        </p:grpSpPr>
        <p:pic>
          <p:nvPicPr>
            <p:cNvPr id="300" name="Google Shape;300;p38"/>
            <p:cNvPicPr preferRelativeResize="0"/>
            <p:nvPr/>
          </p:nvPicPr>
          <p:blipFill rotWithShape="1">
            <a:blip r:embed="rId6">
              <a:alphaModFix/>
            </a:blip>
            <a:srcRect b="0" l="0" r="0" t="77926"/>
            <a:stretch/>
          </p:blipFill>
          <p:spPr>
            <a:xfrm>
              <a:off x="533150" y="2904846"/>
              <a:ext cx="3343275" cy="30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8"/>
            <p:cNvPicPr preferRelativeResize="0"/>
            <p:nvPr/>
          </p:nvPicPr>
          <p:blipFill rotWithShape="1">
            <a:blip r:embed="rId6">
              <a:alphaModFix/>
            </a:blip>
            <a:srcRect b="58982" l="0" r="0" t="0"/>
            <a:stretch/>
          </p:blipFill>
          <p:spPr>
            <a:xfrm>
              <a:off x="514575" y="2314625"/>
              <a:ext cx="3343275" cy="5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38"/>
            <p:cNvPicPr preferRelativeResize="0"/>
            <p:nvPr/>
          </p:nvPicPr>
          <p:blipFill rotWithShape="1">
            <a:blip r:embed="rId6">
              <a:alphaModFix/>
            </a:blip>
            <a:srcRect b="18822" l="8558" r="0" t="40159"/>
            <a:stretch/>
          </p:blipFill>
          <p:spPr>
            <a:xfrm>
              <a:off x="3553050" y="2314625"/>
              <a:ext cx="3057050" cy="571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9"/>
          <p:cNvSpPr txBox="1"/>
          <p:nvPr>
            <p:ph idx="1" type="body"/>
          </p:nvPr>
        </p:nvSpPr>
        <p:spPr>
          <a:xfrm>
            <a:off x="311700" y="3952880"/>
            <a:ext cx="3126900" cy="20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monotonic relationship is hard to observe with only the channel event count and the sine of CP phase.</a:t>
            </a:r>
            <a:endParaRPr/>
          </a:p>
        </p:txBody>
      </p:sp>
      <p:sp>
        <p:nvSpPr>
          <p:cNvPr id="309" name="Google Shape;309;p39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75" y="264200"/>
            <a:ext cx="4572000" cy="348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738" y="3754150"/>
            <a:ext cx="3592775" cy="2733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8800" y="1031625"/>
            <a:ext cx="3394651" cy="2502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9"/>
          <p:cNvCxnSpPr/>
          <p:nvPr/>
        </p:nvCxnSpPr>
        <p:spPr>
          <a:xfrm flipH="1" rot="10800000">
            <a:off x="3457575" y="3505125"/>
            <a:ext cx="1695600" cy="14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0"/>
          <p:cNvSpPr txBox="1"/>
          <p:nvPr>
            <p:ph idx="1" type="body"/>
          </p:nvPr>
        </p:nvSpPr>
        <p:spPr>
          <a:xfrm>
            <a:off x="311700" y="14350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0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1" name="Google Shape;321;p40"/>
          <p:cNvGrpSpPr/>
          <p:nvPr/>
        </p:nvGrpSpPr>
        <p:grpSpPr>
          <a:xfrm>
            <a:off x="1217300" y="1499946"/>
            <a:ext cx="6498982" cy="4544568"/>
            <a:chOff x="4137950" y="1880433"/>
            <a:chExt cx="6498982" cy="4544568"/>
          </a:xfrm>
        </p:grpSpPr>
        <p:pic>
          <p:nvPicPr>
            <p:cNvPr id="322" name="Google Shape;322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37950" y="1881348"/>
              <a:ext cx="1645920" cy="4542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35433" y="1880433"/>
              <a:ext cx="1595236" cy="4544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32917" y="1880433"/>
              <a:ext cx="1704213" cy="4544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30400" y="1880433"/>
              <a:ext cx="1706532" cy="45445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The results are sort by the sum of the specific channel.</a:t>
            </a:r>
            <a:endParaRPr sz="1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(In this page, the y-axis is sorted by the sum of “event number ” by ve channel)</a:t>
            </a:r>
            <a:endParaRPr sz="1820"/>
          </a:p>
        </p:txBody>
      </p:sp>
      <p:sp>
        <p:nvSpPr>
          <p:cNvPr id="331" name="Google Shape;331;p41"/>
          <p:cNvSpPr txBox="1"/>
          <p:nvPr>
            <p:ph idx="1" type="body"/>
          </p:nvPr>
        </p:nvSpPr>
        <p:spPr>
          <a:xfrm>
            <a:off x="311700" y="14350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1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3" name="Google Shape;333;p41"/>
          <p:cNvGrpSpPr/>
          <p:nvPr/>
        </p:nvGrpSpPr>
        <p:grpSpPr>
          <a:xfrm>
            <a:off x="122050" y="1441261"/>
            <a:ext cx="8975301" cy="4542739"/>
            <a:chOff x="122050" y="1441261"/>
            <a:chExt cx="8975301" cy="4542739"/>
          </a:xfrm>
        </p:grpSpPr>
        <p:pic>
          <p:nvPicPr>
            <p:cNvPr id="334" name="Google Shape;334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2050" y="1441261"/>
              <a:ext cx="1645920" cy="4542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77500" y="1463040"/>
              <a:ext cx="3657599" cy="44805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39752" y="1463040"/>
              <a:ext cx="3657599" cy="448055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20"/>
              <a:t>What are n</a:t>
            </a:r>
            <a:r>
              <a:rPr b="1" lang="en" sz="3220"/>
              <a:t>eutrinos?</a:t>
            </a:r>
            <a:endParaRPr b="1" sz="3220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435025"/>
            <a:ext cx="40131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en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Fermion: spin-½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en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Lepton: no strong interaction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en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Charge neutral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Where do they come from?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en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Weak interactions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en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Nuclear decays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en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Nuclear reactions: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○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fusion, spallation, etc.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" name="Google Shape;78;p15"/>
          <p:cNvCxnSpPr/>
          <p:nvPr/>
        </p:nvCxnSpPr>
        <p:spPr>
          <a:xfrm>
            <a:off x="381000" y="1270000"/>
            <a:ext cx="8458200" cy="0"/>
          </a:xfrm>
          <a:prstGeom prst="straightConnector1">
            <a:avLst/>
          </a:prstGeom>
          <a:noFill/>
          <a:ln cap="flat" cmpd="sng" w="76200">
            <a:solidFill>
              <a:srgbClr val="7CAFD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725" y="1699900"/>
            <a:ext cx="4255575" cy="401812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4576725" y="4849525"/>
            <a:ext cx="2652300" cy="868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609450" y="5962300"/>
            <a:ext cx="35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Source: Wikipedia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2"/>
          <p:cNvSpPr txBox="1"/>
          <p:nvPr>
            <p:ph idx="1" type="body"/>
          </p:nvPr>
        </p:nvSpPr>
        <p:spPr>
          <a:xfrm>
            <a:off x="311700" y="14350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2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4" name="Google Shape;344;p42"/>
          <p:cNvGrpSpPr/>
          <p:nvPr/>
        </p:nvGrpSpPr>
        <p:grpSpPr>
          <a:xfrm>
            <a:off x="118872" y="1444752"/>
            <a:ext cx="8979409" cy="4544568"/>
            <a:chOff x="118872" y="1444752"/>
            <a:chExt cx="8979409" cy="4544568"/>
          </a:xfrm>
        </p:grpSpPr>
        <p:pic>
          <p:nvPicPr>
            <p:cNvPr id="345" name="Google Shape;34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8872" y="1444752"/>
              <a:ext cx="1645920" cy="4544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83080" y="1463040"/>
              <a:ext cx="3657601" cy="448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40680" y="1463040"/>
              <a:ext cx="3657601" cy="448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3"/>
          <p:cNvSpPr txBox="1"/>
          <p:nvPr>
            <p:ph idx="1" type="body"/>
          </p:nvPr>
        </p:nvSpPr>
        <p:spPr>
          <a:xfrm>
            <a:off x="311700" y="14350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3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5" name="Google Shape;355;p43"/>
          <p:cNvGrpSpPr/>
          <p:nvPr/>
        </p:nvGrpSpPr>
        <p:grpSpPr>
          <a:xfrm>
            <a:off x="118872" y="1444752"/>
            <a:ext cx="8979409" cy="4544568"/>
            <a:chOff x="118872" y="1444752"/>
            <a:chExt cx="8979409" cy="4544568"/>
          </a:xfrm>
        </p:grpSpPr>
        <p:pic>
          <p:nvPicPr>
            <p:cNvPr id="356" name="Google Shape;356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8872" y="1444752"/>
              <a:ext cx="1645920" cy="4544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40680" y="1463040"/>
              <a:ext cx="3657601" cy="44805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83080" y="1463040"/>
              <a:ext cx="3657601" cy="448055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4"/>
          <p:cNvSpPr txBox="1"/>
          <p:nvPr>
            <p:ph idx="1" type="body"/>
          </p:nvPr>
        </p:nvSpPr>
        <p:spPr>
          <a:xfrm>
            <a:off x="311700" y="14350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4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6" name="Google Shape;3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2475" y="8382000"/>
            <a:ext cx="5743575" cy="57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2400" y="10077450"/>
            <a:ext cx="5743575" cy="5781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44"/>
          <p:cNvGrpSpPr/>
          <p:nvPr/>
        </p:nvGrpSpPr>
        <p:grpSpPr>
          <a:xfrm>
            <a:off x="118872" y="1444752"/>
            <a:ext cx="8979409" cy="4544568"/>
            <a:chOff x="118872" y="1444752"/>
            <a:chExt cx="8979409" cy="4544568"/>
          </a:xfrm>
        </p:grpSpPr>
        <p:pic>
          <p:nvPicPr>
            <p:cNvPr id="369" name="Google Shape;369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8872" y="1444752"/>
              <a:ext cx="1645920" cy="4544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83080" y="1463040"/>
              <a:ext cx="3657601" cy="448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40680" y="1463040"/>
              <a:ext cx="3657601" cy="448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20"/>
              <a:t>What is oscillating?</a:t>
            </a:r>
            <a:endParaRPr b="1" sz="3220"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81000" y="3551525"/>
            <a:ext cx="4034100" cy="24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898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6"/>
              <a:buFont typeface="Trebuchet MS"/>
              <a:buChar char="●"/>
            </a:pPr>
            <a:r>
              <a:rPr lang="en" sz="252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Superposition:</a:t>
            </a:r>
            <a:endParaRPr sz="2525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358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26"/>
              <a:buFont typeface="Trebuchet MS"/>
              <a:buChar char="○"/>
            </a:pPr>
            <a:r>
              <a:rPr lang="en" sz="212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standard model neutrinos are theorized to be a superposition of mass eigenstates</a:t>
            </a:r>
            <a:endParaRPr sz="2125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37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6"/>
              <a:buFont typeface="Trebuchet MS"/>
              <a:buChar char="●"/>
            </a:pPr>
            <a:r>
              <a:rPr lang="en" sz="240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Time evolution: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" name="Google Shape;89;p16"/>
          <p:cNvCxnSpPr/>
          <p:nvPr/>
        </p:nvCxnSpPr>
        <p:spPr>
          <a:xfrm>
            <a:off x="381000" y="1270000"/>
            <a:ext cx="8458200" cy="0"/>
          </a:xfrm>
          <a:prstGeom prst="straightConnector1">
            <a:avLst/>
          </a:prstGeom>
          <a:noFill/>
          <a:ln cap="flat" cmpd="sng" w="76200">
            <a:solidFill>
              <a:srgbClr val="7CAFD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150" y="5408163"/>
            <a:ext cx="447675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525" y="3574963"/>
            <a:ext cx="304800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381000" y="1565225"/>
            <a:ext cx="8388900" cy="19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62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6"/>
              <a:buFont typeface="Trebuchet MS"/>
              <a:buChar char="●"/>
            </a:pPr>
            <a:r>
              <a:rPr lang="en" sz="232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Mass Eigenstates:</a:t>
            </a:r>
            <a:endParaRPr sz="2325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088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6"/>
              <a:buFont typeface="Trebuchet MS"/>
              <a:buChar char="○"/>
            </a:pPr>
            <a:r>
              <a:rPr lang="en" sz="192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eigenstates to the free Hamiltonian are mass eigenstates</a:t>
            </a:r>
            <a:endParaRPr sz="1925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62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6"/>
              <a:buFont typeface="Trebuchet MS"/>
              <a:buChar char="●"/>
            </a:pPr>
            <a:r>
              <a:rPr lang="en" sz="232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Flavor Eigenstates:</a:t>
            </a:r>
            <a:endParaRPr sz="2325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088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6"/>
              <a:buFont typeface="Trebuchet MS"/>
              <a:buChar char="○"/>
            </a:pPr>
            <a:r>
              <a:rPr lang="en" sz="192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eigenstates to the interaction Hamiltonian are flavor eigenstates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1653275" y="6319225"/>
            <a:ext cx="63900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15900" marR="508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A. Donini, M.B. Gavela, P. Hernández, S. Rigolin,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Neutrino mixing and CP-violation,</a:t>
            </a:r>
            <a:r>
              <a:rPr lang="en" sz="900"/>
              <a:t> Nuclear Physics B. 574 (2000) 23–42. https://doi.org/10.1016/S0550-3213(00)00029-8.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20"/>
              <a:t>How does it</a:t>
            </a:r>
            <a:r>
              <a:rPr b="1" lang="en" sz="3220"/>
              <a:t> oscillate?</a:t>
            </a:r>
            <a:endParaRPr b="1" sz="3220"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14350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b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ontecorvo–</a:t>
            </a:r>
            <a:r>
              <a:rPr b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aki–</a:t>
            </a:r>
            <a:r>
              <a:rPr b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akagawa–</a:t>
            </a:r>
            <a:r>
              <a:rPr b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akata (PMNS) Matrix 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1" name="Google Shape;101;p17"/>
          <p:cNvCxnSpPr/>
          <p:nvPr/>
        </p:nvCxnSpPr>
        <p:spPr>
          <a:xfrm>
            <a:off x="381000" y="1270000"/>
            <a:ext cx="8458200" cy="0"/>
          </a:xfrm>
          <a:prstGeom prst="straightConnector1">
            <a:avLst/>
          </a:prstGeom>
          <a:noFill/>
          <a:ln cap="flat" cmpd="sng" w="76200">
            <a:solidFill>
              <a:srgbClr val="7CAFD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50" y="1984638"/>
            <a:ext cx="58578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11700" y="4132850"/>
            <a:ext cx="8520600" cy="21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unitary transformation between the flavor and mass eigenstates can be determined with 4 parameters. θ</a:t>
            </a:r>
            <a:r>
              <a:rPr baseline="-25000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12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θ</a:t>
            </a:r>
            <a:r>
              <a:rPr baseline="-25000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13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θ</a:t>
            </a:r>
            <a:r>
              <a:rPr baseline="-25000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23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and  δ</a:t>
            </a:r>
            <a:r>
              <a:rPr baseline="-25000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CP</a:t>
            </a:r>
            <a:endParaRPr baseline="-25000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With this information, we can calculate the interference between </a:t>
            </a:r>
            <a:r>
              <a:rPr i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waves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Given a sufficient amount of time, the phase difference becomes measurable. </a:t>
            </a:r>
            <a:r>
              <a:rPr b="1" i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Long baseline experiments 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are designed to observe this phenomenon.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20"/>
              <a:t>The mass hierarchy and measurements</a:t>
            </a:r>
            <a:endParaRPr b="1" sz="3220"/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435025"/>
            <a:ext cx="45378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 we know, the quantum states is not affected by some </a:t>
            </a:r>
            <a:r>
              <a:rPr b="1" i="1"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overall phase</a:t>
            </a: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it is the </a:t>
            </a:r>
            <a:r>
              <a:rPr b="1" i="1"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relative phase </a:t>
            </a: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that matters. Which is why we are only able to know the </a:t>
            </a:r>
            <a:r>
              <a:rPr b="1"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difference </a:t>
            </a: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but not the </a:t>
            </a:r>
            <a:r>
              <a:rPr b="1"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ordering.</a:t>
            </a:r>
            <a:endParaRPr b="1"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1" name="Google Shape;111;p18"/>
          <p:cNvCxnSpPr/>
          <p:nvPr/>
        </p:nvCxnSpPr>
        <p:spPr>
          <a:xfrm>
            <a:off x="381000" y="1270000"/>
            <a:ext cx="8458200" cy="0"/>
          </a:xfrm>
          <a:prstGeom prst="straightConnector1">
            <a:avLst/>
          </a:prstGeom>
          <a:noFill/>
          <a:ln cap="flat" cmpd="sng" w="76200">
            <a:solidFill>
              <a:srgbClr val="7CAFD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00" y="3289775"/>
            <a:ext cx="3369274" cy="291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4">
            <a:alphaModFix/>
          </a:blip>
          <a:srcRect b="51430" l="0" r="0" t="0"/>
          <a:stretch/>
        </p:blipFill>
        <p:spPr>
          <a:xfrm>
            <a:off x="4711750" y="3962800"/>
            <a:ext cx="4203650" cy="2755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 b="0" l="0" r="0" t="53342"/>
          <a:stretch/>
        </p:blipFill>
        <p:spPr>
          <a:xfrm>
            <a:off x="4741300" y="1435025"/>
            <a:ext cx="4014800" cy="252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1881875" y="6369425"/>
            <a:ext cx="18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Source: Wikipedia</a:t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5572250" y="1240925"/>
            <a:ext cx="32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Source: DUNE FD TDR vol 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20"/>
              <a:t>Probability and symmetry</a:t>
            </a:r>
            <a:endParaRPr b="1" sz="3220"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235500" y="14351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Equations for transition probabilities: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9"/>
          <p:cNvCxnSpPr/>
          <p:nvPr/>
        </p:nvCxnSpPr>
        <p:spPr>
          <a:xfrm>
            <a:off x="381000" y="1270000"/>
            <a:ext cx="8458200" cy="0"/>
          </a:xfrm>
          <a:prstGeom prst="straightConnector1">
            <a:avLst/>
          </a:prstGeom>
          <a:noFill/>
          <a:ln cap="flat" cmpd="sng" w="76200">
            <a:solidFill>
              <a:srgbClr val="7CAFD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426" y="1511225"/>
            <a:ext cx="3596474" cy="1704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19"/>
          <p:cNvGrpSpPr/>
          <p:nvPr/>
        </p:nvGrpSpPr>
        <p:grpSpPr>
          <a:xfrm>
            <a:off x="786838" y="2098200"/>
            <a:ext cx="6524397" cy="2373424"/>
            <a:chOff x="652538" y="1923175"/>
            <a:chExt cx="6524397" cy="2373424"/>
          </a:xfrm>
        </p:grpSpPr>
        <p:pic>
          <p:nvPicPr>
            <p:cNvPr id="127" name="Google Shape;12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2538" y="1923175"/>
              <a:ext cx="4467225" cy="1504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2550" y="3533099"/>
              <a:ext cx="6524384" cy="76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235500" y="4477775"/>
            <a:ext cx="4467300" cy="17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Transition Amplitudes:</a:t>
            </a:r>
            <a:b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If a phase is picked up from the PMNS matrix, the interference terms will cause difference between the squared amplitude. 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0" name="Google Shape;130;p19"/>
          <p:cNvGrpSpPr/>
          <p:nvPr/>
        </p:nvGrpSpPr>
        <p:grpSpPr>
          <a:xfrm>
            <a:off x="4662564" y="4842624"/>
            <a:ext cx="3191186" cy="1343151"/>
            <a:chOff x="2328514" y="5428999"/>
            <a:chExt cx="3191186" cy="1343151"/>
          </a:xfrm>
        </p:grpSpPr>
        <p:pic>
          <p:nvPicPr>
            <p:cNvPr id="131" name="Google Shape;131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28525" y="6179975"/>
              <a:ext cx="3191175" cy="592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328514" y="5428999"/>
              <a:ext cx="1513336" cy="592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20"/>
              <a:t>What is being measured?</a:t>
            </a:r>
            <a:endParaRPr b="1" sz="3220"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11700" y="14350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42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6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experiment aims to probe the effects of neutrino oscillations and CP violation measurements. Consider the CP asymmetry observable: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 practice, this observable is constructed from the integrated spectrum of decaying leptons N</a:t>
            </a:r>
            <a:r>
              <a:rPr baseline="-25000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ℓ±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and wrong-sign leptons  N</a:t>
            </a:r>
            <a:r>
              <a:rPr baseline="-25000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wrongℓ±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" name="Google Shape;140;p20"/>
          <p:cNvCxnSpPr/>
          <p:nvPr/>
        </p:nvCxnSpPr>
        <p:spPr>
          <a:xfrm>
            <a:off x="381000" y="1270000"/>
            <a:ext cx="8458200" cy="0"/>
          </a:xfrm>
          <a:prstGeom prst="straightConnector1">
            <a:avLst/>
          </a:prstGeom>
          <a:noFill/>
          <a:ln cap="flat" cmpd="sng" w="76200">
            <a:solidFill>
              <a:srgbClr val="7CAFD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300" y="4357685"/>
            <a:ext cx="4771816" cy="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625" y="2456948"/>
            <a:ext cx="4667183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20"/>
              <a:t>How is it measured?</a:t>
            </a:r>
            <a:endParaRPr b="1" sz="3220"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311700" y="14350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Appearance Experiments: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○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Measure transitions between different neutrino flavors. If the final flavor to be searched for in the detector is not present in the initial beam, it could be evidence of oscillation.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Disappearance Experiments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○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Measure the survival probability of a neutrino by comparing the number of interactions in the detector with expected value.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b="1" i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Wrong-sign leptons</a:t>
            </a:r>
            <a:r>
              <a:rPr b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(an Example)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○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 a muon  μ</a:t>
            </a:r>
            <a:r>
              <a:rPr baseline="30000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+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decay process  μ</a:t>
            </a:r>
            <a:r>
              <a:rPr baseline="30000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+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→𝑒</a:t>
            </a:r>
            <a:r>
              <a:rPr baseline="30000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+</a:t>
            </a:r>
            <a:r>
              <a:rPr lang="en" sz="20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ν</a:t>
            </a:r>
            <a:r>
              <a:rPr baseline="-25000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ν</a:t>
            </a:r>
            <a:r>
              <a:rPr baseline="-25000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μ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, as the neutrino charged current interactions produce μ</a:t>
            </a:r>
            <a:r>
              <a:rPr baseline="30000" lang="en" sz="2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termed as a wrong-sign muon.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8472458" y="63192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381000" y="1270000"/>
            <a:ext cx="8458200" cy="0"/>
          </a:xfrm>
          <a:prstGeom prst="straightConnector1">
            <a:avLst/>
          </a:prstGeom>
          <a:noFill/>
          <a:ln cap="flat" cmpd="sng" w="76200">
            <a:solidFill>
              <a:srgbClr val="7CAFD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1" name="Google Shape;151;p21"/>
          <p:cNvPicPr preferRelativeResize="0"/>
          <p:nvPr/>
        </p:nvPicPr>
        <p:blipFill rotWithShape="1">
          <a:blip r:embed="rId3">
            <a:alphaModFix/>
          </a:blip>
          <a:srcRect b="49695" l="0" r="0" t="0"/>
          <a:stretch/>
        </p:blipFill>
        <p:spPr>
          <a:xfrm>
            <a:off x="1689250" y="5174000"/>
            <a:ext cx="4470099" cy="14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6022225" y="6399000"/>
            <a:ext cx="300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Source: NNPSS-TSI lecture slides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